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6" r:id="rId3"/>
    <p:sldId id="278" r:id="rId4"/>
    <p:sldId id="275" r:id="rId5"/>
    <p:sldId id="279" r:id="rId6"/>
    <p:sldId id="267" r:id="rId7"/>
    <p:sldId id="276" r:id="rId8"/>
    <p:sldId id="280" r:id="rId9"/>
    <p:sldId id="273" r:id="rId10"/>
    <p:sldId id="274" r:id="rId11"/>
    <p:sldId id="277" r:id="rId12"/>
  </p:sldIdLst>
  <p:sldSz cx="9144000" cy="6858000" type="screen4x3"/>
  <p:notesSz cx="6797675" cy="987425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97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8" cy="493713"/>
          </a:xfrm>
          <a:prstGeom prst="rect">
            <a:avLst/>
          </a:prstGeom>
        </p:spPr>
        <p:txBody>
          <a:bodyPr vert="horz" lIns="91145" tIns="45573" rIns="91145" bIns="45573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8" cy="493713"/>
          </a:xfrm>
          <a:prstGeom prst="rect">
            <a:avLst/>
          </a:prstGeom>
        </p:spPr>
        <p:txBody>
          <a:bodyPr vert="horz" lIns="91145" tIns="45573" rIns="91145" bIns="45573" rtlCol="0"/>
          <a:lstStyle>
            <a:lvl1pPr algn="r">
              <a:defRPr sz="1200"/>
            </a:lvl1pPr>
          </a:lstStyle>
          <a:p>
            <a:fld id="{BBFCA459-74E0-4DD7-A902-A5C89BD0CB51}" type="datetimeFigureOut">
              <a:rPr lang="sl-SI" smtClean="0"/>
              <a:t>7. 11. 2018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3" y="9378824"/>
            <a:ext cx="2945658" cy="493713"/>
          </a:xfrm>
          <a:prstGeom prst="rect">
            <a:avLst/>
          </a:prstGeom>
        </p:spPr>
        <p:txBody>
          <a:bodyPr vert="horz" lIns="91145" tIns="45573" rIns="91145" bIns="45573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6" y="9378824"/>
            <a:ext cx="2945658" cy="493713"/>
          </a:xfrm>
          <a:prstGeom prst="rect">
            <a:avLst/>
          </a:prstGeom>
        </p:spPr>
        <p:txBody>
          <a:bodyPr vert="horz" lIns="91145" tIns="45573" rIns="91145" bIns="45573" rtlCol="0" anchor="b"/>
          <a:lstStyle>
            <a:lvl1pPr algn="r">
              <a:defRPr sz="1200"/>
            </a:lvl1pPr>
          </a:lstStyle>
          <a:p>
            <a:fld id="{4FD49014-D71D-4529-A88C-3C5FBE0768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3697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8" cy="493713"/>
          </a:xfrm>
          <a:prstGeom prst="rect">
            <a:avLst/>
          </a:prstGeom>
        </p:spPr>
        <p:txBody>
          <a:bodyPr vert="horz" lIns="91145" tIns="45573" rIns="91145" bIns="45573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8" cy="493713"/>
          </a:xfrm>
          <a:prstGeom prst="rect">
            <a:avLst/>
          </a:prstGeom>
        </p:spPr>
        <p:txBody>
          <a:bodyPr vert="horz" lIns="91145" tIns="45573" rIns="91145" bIns="45573" rtlCol="0"/>
          <a:lstStyle>
            <a:lvl1pPr algn="r">
              <a:defRPr sz="1200"/>
            </a:lvl1pPr>
          </a:lstStyle>
          <a:p>
            <a:fld id="{D6D8265B-43BA-453E-B67D-D8C8552E449B}" type="datetimeFigureOut">
              <a:rPr lang="sl-SI" smtClean="0"/>
              <a:t>7. 11. 2018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45" tIns="45573" rIns="91145" bIns="45573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690271"/>
            <a:ext cx="5438140" cy="4443413"/>
          </a:xfrm>
          <a:prstGeom prst="rect">
            <a:avLst/>
          </a:prstGeom>
        </p:spPr>
        <p:txBody>
          <a:bodyPr vert="horz" lIns="91145" tIns="45573" rIns="91145" bIns="45573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3" y="9378824"/>
            <a:ext cx="2945658" cy="493713"/>
          </a:xfrm>
          <a:prstGeom prst="rect">
            <a:avLst/>
          </a:prstGeom>
        </p:spPr>
        <p:txBody>
          <a:bodyPr vert="horz" lIns="91145" tIns="45573" rIns="91145" bIns="45573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6" y="9378824"/>
            <a:ext cx="2945658" cy="493713"/>
          </a:xfrm>
          <a:prstGeom prst="rect">
            <a:avLst/>
          </a:prstGeom>
        </p:spPr>
        <p:txBody>
          <a:bodyPr vert="horz" lIns="91145" tIns="45573" rIns="91145" bIns="45573" rtlCol="0" anchor="b"/>
          <a:lstStyle>
            <a:lvl1pPr algn="r">
              <a:defRPr sz="1200"/>
            </a:lvl1pPr>
          </a:lstStyle>
          <a:p>
            <a:fld id="{0E7C5645-BC89-40C6-A091-86BFB394EB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8726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4E439-94C8-4BF7-AF9E-42BF797C9C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609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Ograda stranske slik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Ograd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l-SI" dirty="0" smtClean="0">
              <a:ea typeface="ＭＳ Ｐゴシック"/>
            </a:endParaRPr>
          </a:p>
        </p:txBody>
      </p:sp>
      <p:sp>
        <p:nvSpPr>
          <p:cNvPr id="39939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37A4B7-1FB5-47E3-90BD-9843CC6C89B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498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Ograda stranske slik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Ograd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l-SI" dirty="0" smtClean="0">
              <a:ea typeface="ＭＳ Ｐゴシック"/>
            </a:endParaRPr>
          </a:p>
        </p:txBody>
      </p:sp>
      <p:sp>
        <p:nvSpPr>
          <p:cNvPr id="39939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37A4B7-1FB5-47E3-90BD-9843CC6C89B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42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Ograda stranske slik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Ograd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l-SI" dirty="0" smtClean="0">
              <a:ea typeface="ＭＳ Ｐゴシック"/>
            </a:endParaRPr>
          </a:p>
        </p:txBody>
      </p:sp>
      <p:sp>
        <p:nvSpPr>
          <p:cNvPr id="39939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37A4B7-1FB5-47E3-90BD-9843CC6C89B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223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Ograda stranske slik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Ograd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l-SI" dirty="0" smtClean="0">
              <a:ea typeface="ＭＳ Ｐゴシック"/>
            </a:endParaRPr>
          </a:p>
        </p:txBody>
      </p:sp>
      <p:sp>
        <p:nvSpPr>
          <p:cNvPr id="39939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37A4B7-1FB5-47E3-90BD-9843CC6C89B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389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Ograda stranske slik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Ograd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l-SI" dirty="0" smtClean="0">
              <a:ea typeface="ＭＳ Ｐゴシック"/>
            </a:endParaRPr>
          </a:p>
        </p:txBody>
      </p:sp>
      <p:sp>
        <p:nvSpPr>
          <p:cNvPr id="39939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37A4B7-1FB5-47E3-90BD-9843CC6C89B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348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>
                <a:solidFill>
                  <a:srgbClr val="000000"/>
                </a:solidFill>
              </a:rPr>
              <a:t>PREDLOGI  SPREMEMB ZAKONODAJE – Skupščina ZZZS, 21. 12.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64AC1-5E32-4957-854A-EC33AA7EBA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654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>
                <a:solidFill>
                  <a:srgbClr val="000000"/>
                </a:solidFill>
              </a:rPr>
              <a:t>PREDLOGI  SPREMEMB ZAKONODAJE – Skupščina ZZZS, 21. 12.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42BEA-AA52-4624-A665-9FDBA8E873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71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>
                <a:solidFill>
                  <a:srgbClr val="000000"/>
                </a:solidFill>
              </a:rPr>
              <a:t>PREDLOGI  SPREMEMB ZAKONODAJE – Skupščina ZZZS, 21. 12.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5B57D-0853-4ED8-8E57-0E4B6BDF3A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2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>
                <a:solidFill>
                  <a:srgbClr val="000000"/>
                </a:solidFill>
              </a:rPr>
              <a:t>PREDLOGI  SPREMEMB ZAKONODAJE – Skupščina ZZZS, 21. 12.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87596-9C65-40D0-A14B-DA6EF047A6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443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>
                <a:solidFill>
                  <a:srgbClr val="000000"/>
                </a:solidFill>
              </a:rPr>
              <a:t>PREDLOGI  SPREMEMB ZAKONODAJE – Skupščina ZZZS, 21. 12.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99793-C7EB-4C4B-B2F9-1FF559ADE0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93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>
                <a:solidFill>
                  <a:srgbClr val="000000"/>
                </a:solidFill>
              </a:rPr>
              <a:t>PREDLOGI  SPREMEMB ZAKONODAJE – Skupščina ZZZS, 21. 12.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B3032-0B21-42DB-96C4-A6EC0F310A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77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>
                <a:solidFill>
                  <a:srgbClr val="000000"/>
                </a:solidFill>
              </a:rPr>
              <a:t>PREDLOGI  SPREMEMB ZAKONODAJE – Skupščina ZZZS, 21. 12.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16800-3BDA-4622-AD4D-02B22ED0D0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6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>
                <a:solidFill>
                  <a:srgbClr val="000000"/>
                </a:solidFill>
              </a:rPr>
              <a:t>PREDLOGI  SPREMEMB ZAKONODAJE – Skupščina ZZZS, 21. 12.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9C21D-7537-4F08-A8FC-EF320E75DA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>
                <a:solidFill>
                  <a:srgbClr val="000000"/>
                </a:solidFill>
              </a:rPr>
              <a:t>PREDLOGI  SPREMEMB ZAKONODAJE – Skupščina ZZZS, 21. 12.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838E7-4798-47A8-B19E-8E91971564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14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>
                <a:solidFill>
                  <a:srgbClr val="000000"/>
                </a:solidFill>
              </a:rPr>
              <a:t>PREDLOGI  SPREMEMB ZAKONODAJE – Skupščina ZZZS, 21. 12.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2715-5427-4C0F-951C-FBE76025F6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8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dirty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dirty="0">
                <a:solidFill>
                  <a:srgbClr val="000000"/>
                </a:solidFill>
              </a:rPr>
              <a:t>PREDLOGI  SPREMEMB ZAKONODAJE – Skupščina ZZZS, 21. 12.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FF6FC-894A-48A4-A129-D1FED4C16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15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a typeface="ＭＳ Ｐゴシック" pitchFamily="-112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ＭＳ Ｐゴシック" pitchFamily="-112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dirty="0">
                <a:solidFill>
                  <a:srgbClr val="000000"/>
                </a:solidFill>
              </a:rPr>
              <a:t>PREDLOGI  SPREMEMB ZAKONODAJE – Skupščina ZZZS, 21. 12.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ＭＳ Ｐゴシック" pitchFamily="-112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30354B-9837-41E6-994F-5B310FE14A7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83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podlaga 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14301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95288" y="1125538"/>
            <a:ext cx="8204200" cy="45354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l-SI" sz="28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Calibri" pitchFamily="34" charset="0"/>
              </a:rPr>
              <a:t>SPREMEMBE </a:t>
            </a:r>
            <a:r>
              <a:rPr lang="sl-SI" sz="28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Calibri" pitchFamily="34" charset="0"/>
              </a:rPr>
              <a:t>IN </a:t>
            </a:r>
            <a:r>
              <a:rPr lang="sl-SI" sz="28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Calibri" pitchFamily="34" charset="0"/>
              </a:rPr>
              <a:t>DOPOLNITEV PRAVIL OZZ in SKLEP O ZS IN DRUGIH POGOJIH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l-SI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Calibri" pitchFamily="34" charset="0"/>
              </a:rPr>
              <a:t>(UL RS št. 64/2018)</a:t>
            </a:r>
          </a:p>
          <a:p>
            <a:pPr marL="457200" indent="-45720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sl-SI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Calibri" pitchFamily="34" charset="0"/>
              </a:rPr>
              <a:t>Medicinski pripomočki –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l-SI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Calibri" pitchFamily="34" charset="0"/>
              </a:rPr>
              <a:t>Drago Perkič, univ.dipl.ekon.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sl-SI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1536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8172450" y="6248400"/>
            <a:ext cx="576263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C5E0472-8C30-439A-9612-CDAF601A7D6A}" type="slidenum">
              <a:rPr lang="en-US" sz="800" smtClean="0">
                <a:solidFill>
                  <a:srgbClr val="002060"/>
                </a:solidFill>
                <a:latin typeface="Arial Narrow" panose="020B0606020202030204" pitchFamily="34" charset="0"/>
                <a:ea typeface="ＭＳ Ｐゴシック"/>
                <a:cs typeface="Calibri" pitchFamily="34" charset="0"/>
              </a:rPr>
              <a:pPr/>
              <a:t>1</a:t>
            </a:fld>
            <a:endParaRPr lang="en-US" sz="800" dirty="0" smtClean="0">
              <a:solidFill>
                <a:srgbClr val="002060"/>
              </a:solidFill>
              <a:latin typeface="Arial Narrow" panose="020B0606020202030204" pitchFamily="34" charset="0"/>
              <a:ea typeface="ＭＳ Ｐゴシック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32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16633"/>
            <a:ext cx="7772400" cy="504056"/>
          </a:xfrm>
        </p:spPr>
        <p:txBody>
          <a:bodyPr/>
          <a:lstStyle/>
          <a:p>
            <a:pPr>
              <a:defRPr/>
            </a:pPr>
            <a:r>
              <a:rPr lang="sl-SI" sz="2400" b="1" dirty="0" smtClean="0">
                <a:solidFill>
                  <a:srgbClr val="7030A0"/>
                </a:solidFill>
                <a:latin typeface="Arial Narrow" pitchFamily="34" charset="0"/>
                <a:cs typeface="Calibri" pitchFamily="34" charset="0"/>
              </a:rPr>
              <a:t>FINANČNE POSLEDICE NOVELE PRAVIL OZZ (2)</a:t>
            </a:r>
            <a:endParaRPr lang="sl-SI" sz="2400" b="1" dirty="0">
              <a:solidFill>
                <a:srgbClr val="7030A0"/>
              </a:solidFill>
              <a:latin typeface="Arial Narrow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8914" name="Ograda vsebine 2"/>
          <p:cNvSpPr>
            <a:spLocks noGrp="1"/>
          </p:cNvSpPr>
          <p:nvPr>
            <p:ph idx="1"/>
          </p:nvPr>
        </p:nvSpPr>
        <p:spPr>
          <a:xfrm>
            <a:off x="467544" y="836712"/>
            <a:ext cx="8352928" cy="4896544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sl-SI" sz="1400" b="1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FINANČNIH POSLEDIC NI MOGOČE OCENITI</a:t>
            </a:r>
            <a:endParaRPr lang="sl-SI" sz="1400" dirty="0" smtClean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  <a:tabLst>
                <a:tab pos="3222625" algn="l"/>
                <a:tab pos="4310063" algn="l"/>
              </a:tabLst>
            </a:pPr>
            <a:r>
              <a:rPr lang="sl-SI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obdobje izposoje MP 97.a člen </a:t>
            </a:r>
            <a:r>
              <a:rPr lang="sl-SI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(predpis za krajše obdobje) 		ni znano število ZO z zdravstvenimi stanji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sl-SI" sz="1400" b="1" dirty="0" smtClean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400" b="1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ZMANJŠANJE ODHODKOV, KI JIH JE MOGOČE OCENITI 	</a:t>
            </a:r>
            <a:r>
              <a:rPr lang="sl-SI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330.579 </a:t>
            </a:r>
            <a:r>
              <a:rPr lang="sl-SI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TD CPAP </a:t>
            </a:r>
            <a:r>
              <a:rPr lang="sl-SI" sz="1200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(2 leti od uveljavitve</a:t>
            </a:r>
            <a:r>
              <a:rPr lang="sl-SI" sz="12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)</a:t>
            </a:r>
            <a:endParaRPr lang="sl-SI" sz="12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sl-SI" sz="1400" b="1" dirty="0" smtClean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400" b="1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ZMANJŠANJE ODHODKOV, KI JIH NI MOGOČE OCENITI</a:t>
            </a:r>
            <a:endParaRPr lang="sl-SI" sz="1400" dirty="0" smtClean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  <a:tabLst>
                <a:tab pos="4572000" algn="l"/>
              </a:tabLst>
            </a:pPr>
            <a:r>
              <a:rPr lang="sl-SI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vakuumska opornica – večkratnik stroškov MP</a:t>
            </a:r>
            <a:r>
              <a:rPr lang="sl-SI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	celjenje ran, zapleti–amputacije, zdravila, drugi MP, BS</a:t>
            </a:r>
          </a:p>
          <a:p>
            <a:pPr>
              <a:lnSpc>
                <a:spcPct val="150000"/>
              </a:lnSpc>
              <a:buFont typeface="+mj-lt"/>
              <a:buAutoNum type="arabicPeriod"/>
              <a:tabLst>
                <a:tab pos="4310063" algn="l"/>
                <a:tab pos="4484688" algn="l"/>
              </a:tabLst>
            </a:pPr>
            <a:r>
              <a:rPr lang="sl-SI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ANK način zagotavljanja izposoja namesto last ZO </a:t>
            </a:r>
            <a:r>
              <a:rPr lang="sl-SI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			ocenjene bodo ob spremembi SD</a:t>
            </a:r>
          </a:p>
          <a:p>
            <a:pPr>
              <a:lnSpc>
                <a:spcPct val="150000"/>
              </a:lnSpc>
              <a:buFont typeface="+mj-lt"/>
              <a:buAutoNum type="arabicPeriod"/>
              <a:tabLst>
                <a:tab pos="4310063" algn="l"/>
                <a:tab pos="4484688" algn="l"/>
              </a:tabLst>
            </a:pPr>
            <a:r>
              <a:rPr lang="sl-SI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elastomerna črpalka uskladitev s predpisom zdravila 			</a:t>
            </a:r>
            <a:r>
              <a:rPr lang="sl-SI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zmanjšanje za MP cca. 85.440 €</a:t>
            </a:r>
          </a:p>
          <a:p>
            <a:pPr>
              <a:lnSpc>
                <a:spcPct val="150000"/>
              </a:lnSpc>
              <a:buFont typeface="+mj-lt"/>
              <a:buAutoNum type="arabicPeriod"/>
              <a:tabLst>
                <a:tab pos="4310063" algn="l"/>
                <a:tab pos="4484688" algn="l"/>
              </a:tabLst>
            </a:pPr>
            <a:r>
              <a:rPr lang="sl-SI" sz="1400" b="1" smtClean="0">
                <a:solidFill>
                  <a:srgbClr val="002060"/>
                </a:solidFill>
                <a:latin typeface="Arial Narrow" panose="020B0606020202030204" pitchFamily="34" charset="0"/>
              </a:rPr>
              <a:t>ZZ nova indikacija 			</a:t>
            </a:r>
            <a:r>
              <a:rPr lang="sl-SI" sz="1400" smtClean="0">
                <a:solidFill>
                  <a:srgbClr val="002060"/>
                </a:solidFill>
                <a:latin typeface="Arial Narrow" panose="020B0606020202030204" pitchFamily="34" charset="0"/>
              </a:rPr>
              <a:t>zdravila, hospitalizacije, transplantacije pljuč</a:t>
            </a:r>
          </a:p>
          <a:p>
            <a:pPr>
              <a:lnSpc>
                <a:spcPct val="150000"/>
              </a:lnSpc>
              <a:buFont typeface="+mj-lt"/>
              <a:buAutoNum type="arabicPeriod"/>
              <a:tabLst>
                <a:tab pos="4310063" algn="l"/>
                <a:tab pos="4484688" algn="l"/>
              </a:tabLst>
            </a:pPr>
            <a:r>
              <a:rPr lang="sl-SI" sz="1400" b="1" smtClean="0">
                <a:solidFill>
                  <a:srgbClr val="002060"/>
                </a:solidFill>
                <a:latin typeface="Arial Narrow" panose="020B0606020202030204" pitchFamily="34" charset="0"/>
              </a:rPr>
              <a:t>mag. zdravila za otroke 			</a:t>
            </a:r>
            <a:r>
              <a:rPr lang="sl-SI" sz="1400" smtClean="0">
                <a:solidFill>
                  <a:srgbClr val="002060"/>
                </a:solidFill>
                <a:latin typeface="Arial Narrow" panose="020B0606020202030204" pitchFamily="34" charset="0"/>
              </a:rPr>
              <a:t>do sedaj tudi starejšim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  <a:tabLst>
                <a:tab pos="4310063" algn="l"/>
                <a:tab pos="4484688" algn="l"/>
              </a:tabLst>
            </a:pPr>
            <a:r>
              <a:rPr lang="sl-SI" sz="1400" b="1" smtClean="0">
                <a:solidFill>
                  <a:srgbClr val="002060"/>
                </a:solidFill>
                <a:latin typeface="Arial Narrow" panose="020B0606020202030204" pitchFamily="34" charset="0"/>
              </a:rPr>
              <a:t>ni potrditve načrta za ZPR z ZV + izdelavo ZPP na ZV </a:t>
            </a:r>
            <a:r>
              <a:rPr lang="sl-SI" sz="1400" smtClean="0">
                <a:solidFill>
                  <a:srgbClr val="002060"/>
                </a:solidFill>
                <a:latin typeface="Arial Narrow" panose="020B0606020202030204" pitchFamily="34" charset="0"/>
              </a:rPr>
              <a:t>			administrativni stroški</a:t>
            </a:r>
            <a:endParaRPr lang="sl-SI" sz="14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891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8243888" y="6248400"/>
            <a:ext cx="504825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7104B6E-470D-44B2-A879-89DB5DF23E7D}" type="slidenum">
              <a:rPr lang="en-US" sz="800" smtClean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pPr/>
              <a:t>10</a:t>
            </a:fld>
            <a:endParaRPr lang="en-US" sz="800" dirty="0" smtClean="0">
              <a:solidFill>
                <a:srgbClr val="000000"/>
              </a:solidFill>
              <a:latin typeface="Arial Narrow" panose="020B0606020202030204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39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400" b="1" dirty="0" smtClean="0">
                <a:solidFill>
                  <a:srgbClr val="7030A0"/>
                </a:solidFill>
                <a:latin typeface="Arial Narrow" pitchFamily="34" charset="0"/>
                <a:cs typeface="Calibri" pitchFamily="34" charset="0"/>
              </a:rPr>
              <a:t>SKLEP O ZS IN DRUGIH POGOJIH ZA UPRAVIČENOST DO POSAMEZNEGA MP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11560" y="1844824"/>
            <a:ext cx="7846640" cy="4251176"/>
          </a:xfrm>
        </p:spPr>
        <p:txBody>
          <a:bodyPr/>
          <a:lstStyle/>
          <a:p>
            <a:pPr marL="0" lvl="1" indent="0">
              <a:lnSpc>
                <a:spcPct val="150000"/>
              </a:lnSpc>
              <a:buNone/>
              <a:tabLst>
                <a:tab pos="355600" algn="l"/>
                <a:tab pos="3048000" algn="l"/>
              </a:tabLst>
              <a:defRPr/>
            </a:pP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SPREMEMBE ZARADI: </a:t>
            </a:r>
          </a:p>
          <a:p>
            <a:pPr marL="0" lvl="1" indent="0">
              <a:lnSpc>
                <a:spcPct val="150000"/>
              </a:lnSpc>
              <a:buNone/>
              <a:tabLst>
                <a:tab pos="355600" algn="l"/>
                <a:tab pos="3048000" algn="l"/>
              </a:tabLst>
              <a:defRPr/>
            </a:pP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1. NOVELA PRAVIL 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– novi MP in prenos ZD in drugih pogojev iz Pravil</a:t>
            </a:r>
            <a:endParaRPr lang="sl-SI" sz="1600" dirty="0">
              <a:solidFill>
                <a:srgbClr val="0070C0"/>
              </a:solidFill>
              <a:latin typeface="Arial Narrow" panose="020B0606020202030204" pitchFamily="34" charset="0"/>
              <a:cs typeface="Calibri"/>
            </a:endParaRPr>
          </a:p>
          <a:p>
            <a:pPr marL="0" lvl="1" indent="0">
              <a:lnSpc>
                <a:spcPct val="150000"/>
              </a:lnSpc>
              <a:buNone/>
              <a:tabLst>
                <a:tab pos="355600" algn="l"/>
                <a:tab pos="3048000" algn="l"/>
              </a:tabLst>
              <a:defRPr/>
            </a:pPr>
            <a:endParaRPr lang="sl-SI" sz="1600" dirty="0">
              <a:solidFill>
                <a:srgbClr val="0070C0"/>
              </a:solidFill>
              <a:latin typeface="Arial Narrow" panose="020B0606020202030204" pitchFamily="34" charset="0"/>
              <a:cs typeface="Calibri"/>
            </a:endParaRPr>
          </a:p>
          <a:p>
            <a:pPr marL="0" lvl="1" indent="0">
              <a:buNone/>
              <a:tabLst>
                <a:tab pos="355600" algn="l"/>
                <a:tab pos="3048000" algn="l"/>
              </a:tabLst>
              <a:defRPr/>
            </a:pP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2. PREDLOGI STROKE ZA DOPOLNITEV </a:t>
            </a:r>
          </a:p>
          <a:p>
            <a:pPr marL="0" lvl="1" indent="0">
              <a:buNone/>
              <a:tabLst>
                <a:tab pos="355600" algn="l"/>
                <a:tab pos="3048000" algn="l"/>
              </a:tabLst>
              <a:defRPr/>
            </a:pP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-  MP PRI TEŽAVAH Z DIHANJE</a:t>
            </a:r>
          </a:p>
          <a:p>
            <a:pPr marL="0" lvl="1" indent="0">
              <a:buNone/>
              <a:tabLst>
                <a:tab pos="355600" algn="l"/>
                <a:tab pos="3048000" algn="l"/>
              </a:tabLst>
              <a:defRPr/>
            </a:pP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-  MP PRI ZDRAVLJENJU SLADKORNE BOLEZNI</a:t>
            </a:r>
          </a:p>
          <a:p>
            <a:pPr marL="0" lvl="1" indent="0">
              <a:buNone/>
              <a:tabLst>
                <a:tab pos="355600" algn="l"/>
                <a:tab pos="3048000" algn="l"/>
              </a:tabLst>
              <a:defRPr/>
            </a:pPr>
            <a:endParaRPr lang="sl-SI" sz="1600" dirty="0">
              <a:solidFill>
                <a:srgbClr val="0070C0"/>
              </a:solidFill>
              <a:latin typeface="Arial Narrow" panose="020B0606020202030204" pitchFamily="34" charset="0"/>
              <a:cs typeface="Calibri"/>
            </a:endParaRPr>
          </a:p>
          <a:p>
            <a:pPr marL="342900" lvl="1" indent="-342900">
              <a:lnSpc>
                <a:spcPct val="150000"/>
              </a:lnSpc>
              <a:buAutoNum type="arabicPeriod" startAt="3"/>
              <a:tabLst>
                <a:tab pos="355600" algn="l"/>
                <a:tab pos="3048000" algn="l"/>
              </a:tabLst>
              <a:defRPr/>
            </a:pP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PREDLOGI KOMISIJE ZA INKONTINENCO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– novi MP v okviru obstoječih pravic</a:t>
            </a:r>
          </a:p>
          <a:p>
            <a:pPr marL="342900" lvl="1" indent="-342900">
              <a:lnSpc>
                <a:spcPct val="150000"/>
              </a:lnSpc>
              <a:buAutoNum type="arabicPeriod" startAt="3"/>
              <a:tabLst>
                <a:tab pos="355600" algn="l"/>
                <a:tab pos="3048000" algn="l"/>
              </a:tabLst>
              <a:defRPr/>
            </a:pPr>
            <a:endParaRPr lang="sl-SI" sz="1600" dirty="0" smtClean="0">
              <a:solidFill>
                <a:srgbClr val="0070C0"/>
              </a:solidFill>
              <a:latin typeface="Arial Narrow" panose="020B0606020202030204" pitchFamily="34" charset="0"/>
              <a:cs typeface="Calibri"/>
            </a:endParaRPr>
          </a:p>
          <a:p>
            <a:pPr marL="342900" lvl="1" indent="-342900">
              <a:lnSpc>
                <a:spcPct val="150000"/>
              </a:lnSpc>
              <a:buAutoNum type="arabicPeriod" startAt="3"/>
              <a:tabLst>
                <a:tab pos="355600" algn="l"/>
                <a:tab pos="3048000" algn="l"/>
              </a:tabLst>
              <a:defRPr/>
            </a:pP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UVELJAVITEV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– skupaj s Pravili, razen za MP pri inkontinenci (ob uveljavitvi Seznama) </a:t>
            </a:r>
          </a:p>
          <a:p>
            <a:pPr marL="514350" lvl="1" indent="-514350">
              <a:lnSpc>
                <a:spcPct val="150000"/>
              </a:lnSpc>
              <a:buAutoNum type="arabicPeriod" startAt="3"/>
              <a:tabLst>
                <a:tab pos="355600" algn="l"/>
                <a:tab pos="3048000" algn="l"/>
              </a:tabLst>
              <a:defRPr/>
            </a:pP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87596-9C65-40D0-A14B-DA6EF047A6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16633"/>
            <a:ext cx="7772400" cy="504056"/>
          </a:xfrm>
        </p:spPr>
        <p:txBody>
          <a:bodyPr/>
          <a:lstStyle/>
          <a:p>
            <a:pPr>
              <a:defRPr/>
            </a:pPr>
            <a:r>
              <a:rPr lang="sl-SI" sz="2400" b="1" spc="150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Calibri" pitchFamily="34" charset="0"/>
              </a:rPr>
              <a:t>MEDICINSKI PRIPOMOČKI (1)</a:t>
            </a:r>
            <a:endParaRPr lang="sl-SI" sz="2400" b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8914" name="Ograda vsebine 2"/>
          <p:cNvSpPr>
            <a:spLocks noGrp="1"/>
          </p:cNvSpPr>
          <p:nvPr>
            <p:ph idx="1"/>
          </p:nvPr>
        </p:nvSpPr>
        <p:spPr>
          <a:xfrm>
            <a:off x="467544" y="836712"/>
            <a:ext cx="8281169" cy="5112568"/>
          </a:xfrm>
        </p:spPr>
        <p:txBody>
          <a:bodyPr/>
          <a:lstStyle/>
          <a:p>
            <a:pPr marL="342900" lvl="1" indent="-342900">
              <a:lnSpc>
                <a:spcPct val="150000"/>
              </a:lnSpc>
              <a:buAutoNum type="arabicPeriod"/>
              <a:tabLst>
                <a:tab pos="355600" algn="l"/>
                <a:tab pos="3589338" algn="l"/>
              </a:tabLst>
              <a:defRPr/>
            </a:pP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UREDITEV PRAVICE DO MP (64. člen) 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- POZZ (MP) + SKLEP SK (zdravstvena stanja + drugi 			 pogoji)</a:t>
            </a:r>
          </a:p>
          <a:p>
            <a:pPr marL="342900" lvl="1" indent="-342900">
              <a:lnSpc>
                <a:spcPct val="150000"/>
              </a:lnSpc>
              <a:buAutoNum type="arabicPeriod"/>
              <a:tabLst>
                <a:tab pos="355600" algn="l"/>
                <a:tab pos="3589338" algn="l"/>
              </a:tabLst>
              <a:defRPr/>
            </a:pPr>
            <a:endParaRPr lang="sl-SI" sz="1600" dirty="0" smtClean="0">
              <a:solidFill>
                <a:srgbClr val="0070C0"/>
              </a:solidFill>
              <a:latin typeface="Arial Narrow" panose="020B0606020202030204" pitchFamily="34" charset="0"/>
              <a:cs typeface="Calibri"/>
            </a:endParaRPr>
          </a:p>
          <a:p>
            <a:pPr marL="342900" lvl="1" indent="-342900">
              <a:lnSpc>
                <a:spcPct val="150000"/>
              </a:lnSpc>
              <a:buAutoNum type="arabicPeriod"/>
              <a:tabLst>
                <a:tab pos="355600" algn="l"/>
                <a:tab pos="3589338" algn="l"/>
              </a:tabLst>
              <a:defRPr/>
            </a:pP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OBVEZNOST IZV. ZDR. STOR. (65. člen) 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– ni pogoj pripomoček iz seznama oz. da izpolnjuje OZK, tudi 			 za druga ZS in ostale pogoje ter ne glede na CS in cene </a:t>
            </a:r>
          </a:p>
          <a:p>
            <a:pPr marL="0" lvl="1" indent="0">
              <a:lnSpc>
                <a:spcPct val="150000"/>
              </a:lnSpc>
              <a:buNone/>
              <a:tabLst>
                <a:tab pos="355600" algn="l"/>
                <a:tab pos="3589338" algn="l"/>
              </a:tabLst>
              <a:defRPr/>
            </a:pP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			- APARAT ZA NADOMESTNO SPORAZUMEVANJE - 			  izvajalec</a:t>
            </a:r>
          </a:p>
          <a:p>
            <a:pPr marL="400050" lvl="2" indent="0">
              <a:lnSpc>
                <a:spcPct val="150000"/>
              </a:lnSpc>
              <a:buNone/>
              <a:tabLst>
                <a:tab pos="355600" algn="l"/>
                <a:tab pos="3589338" algn="l"/>
              </a:tabLst>
              <a:defRPr/>
            </a:pP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   </a:t>
            </a:r>
            <a:endParaRPr lang="sl-SI" sz="1600" dirty="0">
              <a:solidFill>
                <a:srgbClr val="002060"/>
              </a:solidFill>
              <a:latin typeface="Arial Narrow" panose="020B0606020202030204" pitchFamily="34" charset="0"/>
              <a:cs typeface="Calibri"/>
            </a:endParaRPr>
          </a:p>
          <a:p>
            <a:pPr marL="0" lvl="1" indent="0">
              <a:buNone/>
              <a:tabLst>
                <a:tab pos="355600" algn="l"/>
                <a:tab pos="3589338" algn="l"/>
              </a:tabLst>
              <a:defRPr/>
            </a:pP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3.	NOVI MP (68. člen, 91. člen)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1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. VAKUUMSKA OPORNICA + IZRAVNALNI PODPLAT</a:t>
            </a:r>
          </a:p>
          <a:p>
            <a:pPr marL="723900" lvl="1" indent="-368300">
              <a:buNone/>
              <a:tabLst>
                <a:tab pos="355600" algn="l"/>
                <a:tab pos="3589338" algn="l"/>
              </a:tabLst>
              <a:defRPr/>
            </a:pP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		</a:t>
            </a:r>
          </a:p>
          <a:p>
            <a:pPr marL="723900" lvl="1" indent="-368300">
              <a:buNone/>
              <a:tabLst>
                <a:tab pos="355600" algn="l"/>
                <a:tab pos="3589338" algn="l"/>
              </a:tabLst>
              <a:defRPr/>
            </a:pP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		2. TESTNI TRAKOVI ZA OPTIČ. DOLOČ. GLUKOZE IN 	KETONOV</a:t>
            </a:r>
          </a:p>
          <a:p>
            <a:pPr marL="723900" lvl="1" indent="-368300">
              <a:buNone/>
              <a:tabLst>
                <a:tab pos="355600" algn="l"/>
                <a:tab pos="3589338" algn="l"/>
              </a:tabLst>
              <a:defRPr/>
            </a:pPr>
            <a:endParaRPr lang="sl-SI" sz="1600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3891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8243888" y="6248400"/>
            <a:ext cx="504825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7104B6E-470D-44B2-A879-89DB5DF23E7D}" type="slidenum">
              <a:rPr lang="en-US" sz="800" smtClean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pPr/>
              <a:t>2</a:t>
            </a:fld>
            <a:endParaRPr lang="en-US" sz="800" dirty="0" smtClean="0">
              <a:solidFill>
                <a:srgbClr val="000000"/>
              </a:solidFill>
              <a:latin typeface="Arial Narrow" panose="020B0606020202030204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0326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16633"/>
            <a:ext cx="7772400" cy="504056"/>
          </a:xfrm>
        </p:spPr>
        <p:txBody>
          <a:bodyPr/>
          <a:lstStyle/>
          <a:p>
            <a:pPr>
              <a:defRPr/>
            </a:pPr>
            <a:r>
              <a:rPr lang="sl-SI" sz="2400" b="1" spc="150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Calibri" pitchFamily="34" charset="0"/>
              </a:rPr>
              <a:t>MEDICINSKI PRIPOMOČKI (2)</a:t>
            </a:r>
            <a:endParaRPr lang="sl-SI" sz="2400" b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8914" name="Ograda vsebine 2"/>
          <p:cNvSpPr>
            <a:spLocks noGrp="1"/>
          </p:cNvSpPr>
          <p:nvPr>
            <p:ph idx="1"/>
          </p:nvPr>
        </p:nvSpPr>
        <p:spPr>
          <a:xfrm>
            <a:off x="467544" y="836712"/>
            <a:ext cx="8281169" cy="5112568"/>
          </a:xfrm>
        </p:spPr>
        <p:txBody>
          <a:bodyPr/>
          <a:lstStyle/>
          <a:p>
            <a:pPr marL="723900" lvl="1" indent="-368300">
              <a:buNone/>
              <a:tabLst>
                <a:tab pos="355600" algn="l"/>
                <a:tab pos="3589338" algn="l"/>
              </a:tabLst>
              <a:defRPr/>
            </a:pPr>
            <a:endParaRPr lang="sl-SI" sz="1400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342900" lvl="1" indent="-342900">
              <a:lnSpc>
                <a:spcPct val="150000"/>
              </a:lnSpc>
              <a:buAutoNum type="arabicPeriod" startAt="4"/>
              <a:tabLst>
                <a:tab pos="355600" algn="l"/>
                <a:tab pos="2865438" algn="l"/>
                <a:tab pos="3584575" algn="l"/>
              </a:tabLst>
              <a:defRPr/>
            </a:pP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UREDITEV V PRAVILIH  (89. člen) 	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- 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S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PREJEMNIK (sladkorna) IN FIKSIRNE HLAČKE 			    (inkontinenca)</a:t>
            </a:r>
          </a:p>
          <a:p>
            <a:pPr marL="342900" lvl="1" indent="-342900">
              <a:lnSpc>
                <a:spcPct val="150000"/>
              </a:lnSpc>
              <a:buAutoNum type="arabicPeriod" startAt="4"/>
              <a:tabLst>
                <a:tab pos="355600" algn="l"/>
                <a:tab pos="2865438" algn="l"/>
                <a:tab pos="3584575" algn="l"/>
              </a:tabLst>
              <a:defRPr/>
            </a:pPr>
            <a:endParaRPr lang="sl-SI" sz="1600" dirty="0">
              <a:solidFill>
                <a:srgbClr val="0070C0"/>
              </a:solidFill>
              <a:latin typeface="Arial Narrow" panose="020B0606020202030204" pitchFamily="34" charset="0"/>
              <a:cs typeface="Calibri"/>
            </a:endParaRPr>
          </a:p>
          <a:p>
            <a:pPr marL="342900" lvl="1" indent="-342900">
              <a:lnSpc>
                <a:spcPct val="150000"/>
              </a:lnSpc>
              <a:buAutoNum type="arabicPeriod" startAt="4"/>
              <a:tabLst>
                <a:tab pos="355600" algn="l"/>
                <a:tab pos="2865438" algn="l"/>
                <a:tab pos="3584575" algn="l"/>
              </a:tabLst>
              <a:defRPr/>
            </a:pPr>
            <a:endParaRPr lang="sl-SI" sz="1600" dirty="0">
              <a:solidFill>
                <a:srgbClr val="0070C0"/>
              </a:solidFill>
              <a:latin typeface="Arial Narrow" panose="020B0606020202030204" pitchFamily="34" charset="0"/>
              <a:cs typeface="Calibri"/>
            </a:endParaRPr>
          </a:p>
          <a:p>
            <a:pPr marL="342900" lvl="1" indent="-342900">
              <a:lnSpc>
                <a:spcPct val="150000"/>
              </a:lnSpc>
              <a:buAutoNum type="arabicPeriod" startAt="4"/>
              <a:tabLst>
                <a:tab pos="355600" algn="l"/>
                <a:tab pos="2865438" algn="l"/>
                <a:tab pos="3584575" algn="l"/>
              </a:tabLst>
              <a:defRPr/>
            </a:pP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IZKLJUČENI MP  		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- gonilnik za voziček, potisna paličica z navojem, navadna 				   lanceta</a:t>
            </a:r>
          </a:p>
          <a:p>
            <a:pPr marL="342900" lvl="1" indent="-342900">
              <a:lnSpc>
                <a:spcPct val="150000"/>
              </a:lnSpc>
              <a:buAutoNum type="arabicPeriod" startAt="4"/>
              <a:tabLst>
                <a:tab pos="355600" algn="l"/>
                <a:tab pos="2865438" algn="l"/>
                <a:tab pos="3584575" algn="l"/>
              </a:tabLst>
              <a:defRPr/>
            </a:pPr>
            <a:endParaRPr lang="sl-SI" sz="1600" dirty="0" smtClean="0">
              <a:solidFill>
                <a:srgbClr val="0070C0"/>
              </a:solidFill>
              <a:latin typeface="Arial Narrow" panose="020B0606020202030204" pitchFamily="34" charset="0"/>
              <a:cs typeface="Calibri"/>
            </a:endParaRPr>
          </a:p>
          <a:p>
            <a:pPr marL="342900" lvl="1" indent="-342900">
              <a:lnSpc>
                <a:spcPct val="150000"/>
              </a:lnSpc>
              <a:buAutoNum type="arabicPeriod" startAt="4"/>
              <a:tabLst>
                <a:tab pos="355600" algn="l"/>
                <a:tab pos="2865438" algn="l"/>
                <a:tab pos="3584575" algn="l"/>
              </a:tabLst>
              <a:defRPr/>
            </a:pPr>
            <a:endParaRPr lang="sl-SI" sz="1600" b="1" dirty="0" smtClean="0">
              <a:solidFill>
                <a:srgbClr val="0070C0"/>
              </a:solidFill>
              <a:latin typeface="Arial Narrow" panose="020B0606020202030204" pitchFamily="34" charset="0"/>
              <a:cs typeface="Calibri"/>
            </a:endParaRPr>
          </a:p>
          <a:p>
            <a:pPr marL="0" lvl="1" indent="0">
              <a:buNone/>
              <a:tabLst>
                <a:tab pos="355600" algn="l"/>
                <a:tab pos="723900" algn="l"/>
                <a:tab pos="2865438" algn="l"/>
                <a:tab pos="3584575" algn="l"/>
              </a:tabLst>
              <a:defRPr/>
            </a:pP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6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.	NAČIN ZAGOTAVLJANJA SPREMENJEN 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-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ELASTOMERNA ČRPALKA – na recept</a:t>
            </a:r>
          </a:p>
          <a:p>
            <a:pPr marL="0" indent="0">
              <a:lnSpc>
                <a:spcPct val="150000"/>
              </a:lnSpc>
              <a:buNone/>
              <a:tabLst>
                <a:tab pos="355600" algn="l"/>
                <a:tab pos="2865438" algn="l"/>
              </a:tabLst>
              <a:defRPr/>
            </a:pPr>
            <a:r>
              <a:rPr lang="sl-SI" sz="1400" b="1" dirty="0" smtClean="0">
                <a:solidFill>
                  <a:srgbClr val="009999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	</a:t>
            </a:r>
            <a:endParaRPr lang="sl-SI" sz="1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891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8243888" y="6248400"/>
            <a:ext cx="504825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7104B6E-470D-44B2-A879-89DB5DF23E7D}" type="slidenum">
              <a:rPr lang="en-US" sz="800" smtClean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pPr/>
              <a:t>3</a:t>
            </a:fld>
            <a:endParaRPr lang="en-US" sz="800" dirty="0" smtClean="0">
              <a:solidFill>
                <a:srgbClr val="000000"/>
              </a:solidFill>
              <a:latin typeface="Arial Narrow" panose="020B0606020202030204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8787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632848" cy="648072"/>
          </a:xfrm>
        </p:spPr>
        <p:txBody>
          <a:bodyPr/>
          <a:lstStyle/>
          <a:p>
            <a:r>
              <a:rPr lang="sl-SI" sz="2400" b="1" spc="150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Calibri" pitchFamily="34" charset="0"/>
              </a:rPr>
              <a:t>MEDICINSKI PRIPOMOČKI </a:t>
            </a:r>
            <a:r>
              <a:rPr lang="sl-SI" sz="2400" b="1" spc="150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Calibri" pitchFamily="34" charset="0"/>
              </a:rPr>
              <a:t>(3)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83568" y="836712"/>
            <a:ext cx="7776864" cy="5760640"/>
          </a:xfrm>
        </p:spPr>
        <p:txBody>
          <a:bodyPr/>
          <a:lstStyle/>
          <a:p>
            <a:pPr marL="2571750" lvl="6" indent="-342900">
              <a:lnSpc>
                <a:spcPct val="150000"/>
              </a:lnSpc>
              <a:buFontTx/>
              <a:buAutoNum type="arabicPeriod"/>
              <a:tabLst>
                <a:tab pos="355600" algn="l"/>
                <a:tab pos="3589338" algn="l"/>
              </a:tabLst>
              <a:defRPr/>
            </a:pPr>
            <a:endParaRPr lang="sl-SI" sz="600" dirty="0">
              <a:solidFill>
                <a:srgbClr val="002060"/>
              </a:solidFill>
              <a:latin typeface="Arial Narrow" panose="020B0606020202030204" pitchFamily="34" charset="0"/>
              <a:cs typeface="Calibri"/>
            </a:endParaRPr>
          </a:p>
          <a:p>
            <a:pPr marL="0" lvl="1" indent="0">
              <a:buNone/>
              <a:tabLst>
                <a:tab pos="355600" algn="l"/>
                <a:tab pos="3589338" algn="l"/>
              </a:tabLst>
              <a:defRPr/>
            </a:pPr>
            <a:endParaRPr lang="sl-SI" sz="1400" b="1" dirty="0" smtClean="0">
              <a:solidFill>
                <a:srgbClr val="009999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0" lvl="1" indent="0">
              <a:buNone/>
              <a:tabLst>
                <a:tab pos="355600" algn="l"/>
                <a:tab pos="3589338" algn="l"/>
              </a:tabLst>
              <a:defRPr/>
            </a:pPr>
            <a:r>
              <a:rPr lang="sl-SI" sz="1400" b="1" dirty="0" smtClean="0">
                <a:solidFill>
                  <a:srgbClr val="009999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7. 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OBDOBJE </a:t>
            </a: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IZPOSOJE MP  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(nov </a:t>
            </a:r>
            <a:r>
              <a:rPr lang="sl-SI" sz="1600" b="1" dirty="0" err="1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97.a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 člen)</a:t>
            </a: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	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- zdravnik opredeli na NAR – največ enako TD</a:t>
            </a:r>
          </a:p>
          <a:p>
            <a:pPr marL="0" lvl="1" indent="0">
              <a:buNone/>
              <a:tabLst>
                <a:tab pos="355600" algn="l"/>
                <a:tab pos="3589338" algn="l"/>
              </a:tabLst>
              <a:defRPr/>
            </a:pPr>
            <a:endParaRPr lang="sl-SI" sz="1600" dirty="0" smtClean="0">
              <a:solidFill>
                <a:srgbClr val="0070C0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0" lvl="1" indent="0">
              <a:buNone/>
              <a:tabLst>
                <a:tab pos="355600" algn="l"/>
                <a:tab pos="3589338" algn="l"/>
              </a:tabLst>
              <a:defRPr/>
            </a:pPr>
            <a:endParaRPr lang="sl-SI" sz="1600" dirty="0" smtClean="0">
              <a:solidFill>
                <a:srgbClr val="0070C0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0" lvl="1" indent="0">
              <a:buNone/>
              <a:tabLst>
                <a:tab pos="355600" algn="l"/>
                <a:tab pos="3589338" algn="l"/>
              </a:tabLst>
              <a:defRPr/>
            </a:pPr>
            <a:endParaRPr lang="sl-SI" sz="1600" dirty="0" smtClean="0">
              <a:solidFill>
                <a:srgbClr val="0070C0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342900" lvl="1" indent="-342900">
              <a:buAutoNum type="arabicPeriod" startAt="5"/>
              <a:tabLst>
                <a:tab pos="355600" algn="l"/>
                <a:tab pos="3589338" algn="l"/>
              </a:tabLst>
              <a:defRPr/>
            </a:pPr>
            <a:endParaRPr lang="sl-SI" sz="1600" b="1" dirty="0">
              <a:solidFill>
                <a:srgbClr val="0070C0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0" lvl="1" indent="0">
              <a:buNone/>
              <a:tabLst>
                <a:tab pos="355600" algn="l"/>
              </a:tabLst>
              <a:defRPr/>
            </a:pP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8. DOLOČANJE </a:t>
            </a: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CEN IN CS 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 (113. člen)</a:t>
            </a: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- opredelitev CS in cen glede na ZZVZZ</a:t>
            </a:r>
          </a:p>
          <a:p>
            <a:pPr marL="0" lvl="1" indent="0">
              <a:buNone/>
              <a:tabLst>
                <a:tab pos="355600" algn="l"/>
              </a:tabLst>
              <a:defRPr/>
            </a:pP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				- CS določi UO oz. po pooblastilu GD</a:t>
            </a:r>
          </a:p>
          <a:p>
            <a:pPr marL="0" lvl="1" indent="0">
              <a:buNone/>
              <a:tabLst>
                <a:tab pos="355600" algn="l"/>
              </a:tabLst>
              <a:defRPr/>
            </a:pP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	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			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- GD 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pooblastilo – sprememba DDV</a:t>
            </a:r>
          </a:p>
          <a:p>
            <a:pPr marL="3143250" lvl="8" indent="0">
              <a:buNone/>
              <a:tabLst>
                <a:tab pos="355600" algn="l"/>
              </a:tabLst>
              <a:defRPr/>
            </a:pP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</a:rPr>
              <a:t>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- CS 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– tudi za sestavne dele vrst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MP</a:t>
            </a:r>
          </a:p>
          <a:p>
            <a:pPr marL="3143250" lvl="8" indent="0">
              <a:buNone/>
              <a:tabLst>
                <a:tab pos="355600" algn="l"/>
              </a:tabLst>
              <a:defRPr/>
            </a:pP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- PC 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– lahko + le za določene artikle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	</a:t>
            </a:r>
          </a:p>
          <a:p>
            <a:pPr marL="3143250" lvl="8" indent="0">
              <a:buNone/>
              <a:tabLst>
                <a:tab pos="355600" algn="l"/>
              </a:tabLst>
              <a:defRPr/>
            </a:pP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	           (prilagojeni/individualno izdelani)</a:t>
            </a:r>
          </a:p>
          <a:p>
            <a:pPr marL="3143250" lvl="8" indent="0">
              <a:buNone/>
              <a:tabLst>
                <a:tab pos="355600" algn="l"/>
              </a:tabLst>
              <a:defRPr/>
            </a:pP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- DI 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– 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vključene tudi prilagoditve</a:t>
            </a:r>
          </a:p>
          <a:p>
            <a:pPr marL="3143250" lvl="8" indent="0">
              <a:buNone/>
              <a:tabLst>
                <a:tab pos="355600" algn="l"/>
              </a:tabLst>
              <a:defRPr/>
            </a:pP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- FU 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MP – podobne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lastnosti</a:t>
            </a:r>
          </a:p>
          <a:p>
            <a:pPr marL="3143250" lvl="8" indent="0">
              <a:buNone/>
              <a:tabLst>
                <a:tab pos="355600" algn="l"/>
              </a:tabLst>
              <a:defRPr/>
            </a:pPr>
            <a:endParaRPr lang="sl-SI" sz="14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0" lvl="1" indent="0">
              <a:lnSpc>
                <a:spcPct val="150000"/>
              </a:lnSpc>
              <a:buNone/>
              <a:tabLst>
                <a:tab pos="355600" algn="l"/>
              </a:tabLst>
              <a:defRPr/>
            </a:pPr>
            <a:r>
              <a:rPr lang="sl-SI" sz="14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9. 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87596-9C65-40D0-A14B-DA6EF047A6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16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632848" cy="648072"/>
          </a:xfrm>
        </p:spPr>
        <p:txBody>
          <a:bodyPr/>
          <a:lstStyle/>
          <a:p>
            <a:r>
              <a:rPr lang="sl-SI" sz="2400" b="1" spc="150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Calibri" pitchFamily="34" charset="0"/>
              </a:rPr>
              <a:t>MEDICINSKI PRIPOMOČKI </a:t>
            </a:r>
            <a:r>
              <a:rPr lang="sl-SI" sz="2400" b="1" spc="150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Calibri" pitchFamily="34" charset="0"/>
              </a:rPr>
              <a:t>(4)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83568" y="836712"/>
            <a:ext cx="7776864" cy="5760640"/>
          </a:xfrm>
        </p:spPr>
        <p:txBody>
          <a:bodyPr/>
          <a:lstStyle/>
          <a:p>
            <a:pPr marL="2571750" lvl="6" indent="-342900">
              <a:lnSpc>
                <a:spcPct val="150000"/>
              </a:lnSpc>
              <a:buFontTx/>
              <a:buAutoNum type="arabicPeriod"/>
              <a:tabLst>
                <a:tab pos="355600" algn="l"/>
                <a:tab pos="3589338" algn="l"/>
              </a:tabLst>
              <a:defRPr/>
            </a:pPr>
            <a:endParaRPr lang="sl-SI" sz="600" dirty="0">
              <a:solidFill>
                <a:srgbClr val="002060"/>
              </a:solidFill>
              <a:latin typeface="Arial Narrow" panose="020B0606020202030204" pitchFamily="34" charset="0"/>
              <a:cs typeface="Calibri"/>
            </a:endParaRPr>
          </a:p>
          <a:p>
            <a:pPr marL="0" lvl="1" indent="0">
              <a:buNone/>
              <a:tabLst>
                <a:tab pos="355600" algn="l"/>
                <a:tab pos="3589338" algn="l"/>
              </a:tabLst>
              <a:defRPr/>
            </a:pPr>
            <a:endParaRPr lang="sl-SI" sz="14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0" lvl="1" indent="0">
              <a:lnSpc>
                <a:spcPct val="150000"/>
              </a:lnSpc>
              <a:buNone/>
              <a:tabLst>
                <a:tab pos="355600" algn="l"/>
              </a:tabLst>
              <a:defRPr/>
            </a:pPr>
            <a:r>
              <a:rPr lang="sl-SI" sz="14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9. 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DOLŽNOST </a:t>
            </a: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DOBAVITELJEV 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(216. člen)</a:t>
            </a: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- POTEM KO BO SEZNAM  </a:t>
            </a:r>
          </a:p>
          <a:p>
            <a:pPr marL="0" lvl="1" indent="0">
              <a:lnSpc>
                <a:spcPct val="150000"/>
              </a:lnSpc>
              <a:buNone/>
              <a:tabLst>
                <a:tab pos="355600" algn="l"/>
              </a:tabLst>
              <a:defRPr/>
            </a:pP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	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			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-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MIN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. NABOR MP na izdajnih mestih</a:t>
            </a:r>
          </a:p>
          <a:p>
            <a:pPr marL="723900" lvl="1" indent="-368300">
              <a:buNone/>
              <a:tabLst>
                <a:tab pos="355600" algn="l"/>
                <a:tab pos="3589338" algn="l"/>
              </a:tabLst>
              <a:defRPr/>
            </a:pP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</a:rPr>
              <a:t>		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- ROK 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DOBAVE posameznih MP –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takoj</a:t>
            </a:r>
          </a:p>
          <a:p>
            <a:pPr marL="723900" lvl="1" indent="-368300">
              <a:buNone/>
              <a:tabLst>
                <a:tab pos="355600" algn="l"/>
                <a:tab pos="3589338" algn="l"/>
              </a:tabLst>
              <a:defRPr/>
            </a:pPr>
            <a:endParaRPr lang="sl-SI" sz="16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0" lvl="1" indent="0">
              <a:lnSpc>
                <a:spcPct val="200000"/>
              </a:lnSpc>
              <a:buNone/>
              <a:tabLst>
                <a:tab pos="355600" algn="l"/>
              </a:tabLst>
              <a:defRPr/>
            </a:pP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10. NAROČILNICA (</a:t>
            </a:r>
            <a:r>
              <a:rPr lang="sl-SI" sz="1600" b="1" dirty="0" err="1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212.a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 člen)</a:t>
            </a: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	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- velja 30 dni od datuma možnega prejema oz. 						   odločitve	</a:t>
            </a:r>
          </a:p>
          <a:p>
            <a:pPr marL="0" lvl="1" indent="0">
              <a:lnSpc>
                <a:spcPct val="200000"/>
              </a:lnSpc>
              <a:buNone/>
              <a:tabLst>
                <a:tab pos="355600" algn="l"/>
              </a:tabLst>
              <a:defRPr/>
            </a:pPr>
            <a:endParaRPr lang="sl-SI" sz="1600" dirty="0">
              <a:solidFill>
                <a:srgbClr val="0070C0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0" lvl="1" indent="0">
              <a:lnSpc>
                <a:spcPct val="150000"/>
              </a:lnSpc>
              <a:buNone/>
              <a:tabLst>
                <a:tab pos="355600" algn="l"/>
              </a:tabLst>
              <a:defRPr/>
            </a:pP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11. PRISTOJNOST </a:t>
            </a: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ZA 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PRED. MP (212. člen)</a:t>
            </a: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	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- UO 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(terciarni MP) + </a:t>
            </a: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GD 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(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pooblaščeni zdravniki 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za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					 predpisovanje MP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)</a:t>
            </a:r>
          </a:p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87596-9C65-40D0-A14B-DA6EF047A6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28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4632" cy="504057"/>
          </a:xfrm>
        </p:spPr>
        <p:txBody>
          <a:bodyPr/>
          <a:lstStyle/>
          <a:p>
            <a:pPr>
              <a:defRPr/>
            </a:pPr>
            <a:r>
              <a:rPr lang="sl-SI" sz="2400" b="1" spc="150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Calibri" pitchFamily="34" charset="0"/>
              </a:rPr>
              <a:t>MEDICINSKI PRIPOMOČKI (5)</a:t>
            </a:r>
            <a:endParaRPr lang="sl-SI" sz="2400" b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8914" name="Ograda vsebine 2"/>
          <p:cNvSpPr>
            <a:spLocks noGrp="1"/>
          </p:cNvSpPr>
          <p:nvPr>
            <p:ph idx="1"/>
          </p:nvPr>
        </p:nvSpPr>
        <p:spPr>
          <a:xfrm>
            <a:off x="467544" y="836712"/>
            <a:ext cx="8424936" cy="5616624"/>
          </a:xfrm>
        </p:spPr>
        <p:txBody>
          <a:bodyPr/>
          <a:lstStyle/>
          <a:p>
            <a:pPr marL="0" lvl="1" indent="0">
              <a:buNone/>
              <a:tabLst>
                <a:tab pos="355600" algn="l"/>
              </a:tabLst>
              <a:defRPr/>
            </a:pPr>
            <a:endParaRPr lang="sl-SI" sz="1400" b="1" dirty="0" smtClean="0">
              <a:solidFill>
                <a:srgbClr val="0070C0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0" lvl="1" indent="0">
              <a:buNone/>
              <a:tabLst>
                <a:tab pos="355600" algn="l"/>
              </a:tabLst>
              <a:defRPr/>
            </a:pPr>
            <a:r>
              <a:rPr lang="sl-SI" sz="14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12.</a:t>
            </a:r>
            <a:r>
              <a:rPr lang="sl-SI" sz="14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DOBA TRAJANJA (114. člen)</a:t>
            </a:r>
            <a:endParaRPr lang="sl-SI" sz="1600" dirty="0" smtClean="0">
              <a:solidFill>
                <a:srgbClr val="0070C0"/>
              </a:solidFill>
              <a:latin typeface="Arial Narrow" panose="020B0606020202030204" pitchFamily="34" charset="0"/>
              <a:cs typeface="Calibri"/>
            </a:endParaRPr>
          </a:p>
          <a:p>
            <a:pPr marL="355600" lvl="1" indent="0">
              <a:buNone/>
              <a:tabLst>
                <a:tab pos="355600" algn="l"/>
                <a:tab pos="723900" algn="l"/>
              </a:tabLst>
              <a:defRPr/>
            </a:pP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1.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TRAJNOSTNA DOBA MP –  določajo POZZ</a:t>
            </a:r>
          </a:p>
          <a:p>
            <a:pPr marL="355600" lvl="1" indent="0">
              <a:buNone/>
              <a:tabLst>
                <a:tab pos="355600" algn="l"/>
                <a:tab pos="723900" algn="l"/>
              </a:tabLst>
              <a:defRPr/>
            </a:pP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2.	OBDOBJE IN KOLIČINO – določajo POZZ</a:t>
            </a:r>
          </a:p>
          <a:p>
            <a:pPr marL="698500" lvl="1" indent="-342900">
              <a:buAutoNum type="arabicPeriod" startAt="3"/>
              <a:tabLst>
                <a:tab pos="355600" algn="l"/>
                <a:tab pos="723900" algn="l"/>
              </a:tabLst>
              <a:defRPr/>
            </a:pP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OBDOBJE IN KOLIČINO –  opredeli pooblaščeni zdravnik glede na </a:t>
            </a:r>
            <a:r>
              <a:rPr lang="sl-SI" sz="1600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zdr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. stanje ZO</a:t>
            </a:r>
          </a:p>
          <a:p>
            <a:pPr marL="698500" lvl="1" indent="-342900">
              <a:buAutoNum type="arabicPeriod" startAt="3"/>
              <a:tabLst>
                <a:tab pos="355600" algn="l"/>
                <a:tab pos="723900" algn="l"/>
              </a:tabLst>
              <a:defRPr/>
            </a:pP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MP 1x PRAVICA – Braillov pisalni stroj, Braillova vrstica, začasna prsna proteza</a:t>
            </a:r>
          </a:p>
          <a:p>
            <a:pPr marL="355600" lvl="1" indent="0">
              <a:buNone/>
              <a:tabLst>
                <a:tab pos="355600" algn="l"/>
                <a:tab pos="723900" algn="l"/>
              </a:tabLst>
              <a:defRPr/>
            </a:pPr>
            <a:endParaRPr lang="sl-SI" sz="16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698500" lvl="1" indent="-342900">
              <a:buAutoNum type="arabicPeriod" startAt="3"/>
              <a:tabLst>
                <a:tab pos="355600" algn="l"/>
                <a:tab pos="723900" algn="l"/>
              </a:tabLst>
              <a:defRPr/>
            </a:pPr>
            <a:endParaRPr lang="sl-SI" sz="1600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0" lvl="0" indent="0">
              <a:lnSpc>
                <a:spcPct val="150000"/>
              </a:lnSpc>
              <a:buNone/>
              <a:tabLst>
                <a:tab pos="355600" algn="l"/>
              </a:tabLst>
              <a:defRPr/>
            </a:pP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13.	SPREMEMBA TD (115. člen, 116. člen)</a:t>
            </a:r>
          </a:p>
          <a:p>
            <a:pPr marL="723900" lvl="1" indent="-368300">
              <a:buAutoNum type="arabicPeriod"/>
              <a:tabLst>
                <a:tab pos="355600" algn="l"/>
              </a:tabLst>
              <a:defRPr/>
            </a:pP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INZULINSKA ČRPALKA</a:t>
            </a:r>
          </a:p>
          <a:p>
            <a:pPr marL="723900" lvl="1" indent="-368300">
              <a:buAutoNum type="arabicPeriod"/>
              <a:tabLst>
                <a:tab pos="355600" algn="l"/>
              </a:tabLst>
              <a:defRPr/>
            </a:pPr>
            <a:endParaRPr lang="sl-SI" sz="1600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723900" lvl="1" indent="-368300">
              <a:buAutoNum type="arabicPeriod" startAt="2"/>
              <a:tabLst>
                <a:tab pos="355600" algn="l"/>
              </a:tabLst>
              <a:defRPr/>
            </a:pP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ORTOZE ZA SPODNJE UDE ZA OTROKE – 6 </a:t>
            </a:r>
            <a:r>
              <a:rPr lang="sl-SI" sz="1600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mes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. do 7 let in 10 </a:t>
            </a:r>
            <a:r>
              <a:rPr lang="sl-SI" sz="1600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mes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. do 18 let</a:t>
            </a:r>
          </a:p>
          <a:p>
            <a:pPr marL="723900" lvl="1" indent="-368300">
              <a:buAutoNum type="arabicPeriod" startAt="2"/>
              <a:tabLst>
                <a:tab pos="355600" algn="l"/>
              </a:tabLst>
              <a:defRPr/>
            </a:pPr>
            <a:endParaRPr lang="sl-SI" sz="1600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723900" lvl="1" indent="-368300">
              <a:buAutoNum type="arabicPeriod" startAt="3"/>
              <a:tabLst>
                <a:tab pos="355600" algn="l"/>
              </a:tabLst>
              <a:defRPr/>
            </a:pP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DIHALNI APARATI (CPAP /2 leti, PEEP </a:t>
            </a:r>
            <a:r>
              <a:rPr lang="sl-SI" sz="1600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valvula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/ 3 leta, senzor za pulzni </a:t>
            </a:r>
            <a:r>
              <a:rPr lang="sl-SI" sz="1600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oksimeter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za </a:t>
            </a:r>
            <a:r>
              <a:rPr lang="sl-SI" sz="1600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večk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. uporabo 1/leto)</a:t>
            </a:r>
          </a:p>
          <a:p>
            <a:pPr marL="723900" lvl="1" indent="-368300">
              <a:buAutoNum type="arabicPeriod" startAt="3"/>
              <a:tabLst>
                <a:tab pos="355600" algn="l"/>
              </a:tabLst>
              <a:defRPr/>
            </a:pPr>
            <a:endParaRPr lang="sl-SI" sz="1600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723900" lvl="1" indent="-368300">
              <a:buNone/>
              <a:tabLst>
                <a:tab pos="355600" algn="l"/>
              </a:tabLst>
              <a:defRPr/>
            </a:pP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4.	OSTALI MP (</a:t>
            </a:r>
            <a:r>
              <a:rPr lang="sl-SI" sz="1600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elast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.</a:t>
            </a:r>
            <a:r>
              <a:rPr lang="sl-SI" sz="1600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kompr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.nog. – 2 kos/leto, </a:t>
            </a:r>
            <a:r>
              <a:rPr lang="sl-SI" sz="1600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irigator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– 6 </a:t>
            </a:r>
            <a:r>
              <a:rPr lang="sl-SI" sz="1600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mes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, trak za fiksacijo kanile pri </a:t>
            </a:r>
            <a:r>
              <a:rPr lang="sl-SI" sz="1600" dirty="0" err="1" smtClean="0">
                <a:solidFill>
                  <a:srgbClr val="0070C0"/>
                </a:solidFill>
                <a:latin typeface="Arial Narrow" pitchFamily="34" charset="0"/>
              </a:rPr>
              <a:t>traheo</a:t>
            </a:r>
            <a:r>
              <a:rPr lang="sl-SI" sz="1600" dirty="0" smtClean="0">
                <a:solidFill>
                  <a:srgbClr val="0070C0"/>
                </a:solidFill>
                <a:latin typeface="Arial Narrow" pitchFamily="34" charset="0"/>
              </a:rPr>
              <a:t>. 2 kos/</a:t>
            </a:r>
            <a:r>
              <a:rPr lang="sl-SI" sz="1600" dirty="0" err="1" smtClean="0">
                <a:solidFill>
                  <a:srgbClr val="0070C0"/>
                </a:solidFill>
                <a:latin typeface="Arial Narrow" pitchFamily="34" charset="0"/>
              </a:rPr>
              <a:t>mes</a:t>
            </a:r>
            <a:r>
              <a:rPr lang="sl-SI" sz="1600" dirty="0" smtClean="0">
                <a:solidFill>
                  <a:srgbClr val="0070C0"/>
                </a:solidFill>
                <a:latin typeface="Arial Narrow" pitchFamily="34" charset="0"/>
              </a:rPr>
              <a:t>, vrvice za polžev vsadek 3 kos/6 </a:t>
            </a:r>
            <a:r>
              <a:rPr lang="sl-SI" sz="1600" dirty="0" err="1" smtClean="0">
                <a:solidFill>
                  <a:srgbClr val="0070C0"/>
                </a:solidFill>
                <a:latin typeface="Arial Narrow" pitchFamily="34" charset="0"/>
              </a:rPr>
              <a:t>mes</a:t>
            </a:r>
            <a:r>
              <a:rPr lang="sl-SI" sz="1600" dirty="0" smtClean="0">
                <a:solidFill>
                  <a:srgbClr val="0070C0"/>
                </a:solidFill>
                <a:latin typeface="Arial Narrow" pitchFamily="34" charset="0"/>
              </a:rPr>
              <a:t>, kanila silikonska 1 kos/30 dni)</a:t>
            </a:r>
          </a:p>
          <a:p>
            <a:pPr marL="0" lvl="1" indent="0">
              <a:lnSpc>
                <a:spcPct val="150000"/>
              </a:lnSpc>
              <a:buNone/>
              <a:tabLst>
                <a:tab pos="355600" algn="l"/>
                <a:tab pos="3048000" algn="l"/>
              </a:tabLst>
              <a:defRPr/>
            </a:pPr>
            <a:endParaRPr lang="sl-SI" sz="1400" dirty="0">
              <a:solidFill>
                <a:srgbClr val="0070C0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  <p:sp>
        <p:nvSpPr>
          <p:cNvPr id="3891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8243888" y="6248400"/>
            <a:ext cx="504825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7104B6E-470D-44B2-A879-89DB5DF23E7D}" type="slidenum">
              <a:rPr lang="en-US" sz="800" smtClean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pPr/>
              <a:t>6</a:t>
            </a:fld>
            <a:endParaRPr lang="en-US" sz="800" dirty="0" smtClean="0">
              <a:solidFill>
                <a:srgbClr val="000000"/>
              </a:solidFill>
              <a:latin typeface="Arial Narrow" panose="020B0606020202030204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2578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609600"/>
            <a:ext cx="7630616" cy="443136"/>
          </a:xfrm>
        </p:spPr>
        <p:txBody>
          <a:bodyPr/>
          <a:lstStyle/>
          <a:p>
            <a:r>
              <a:rPr lang="sl-SI" sz="2400" b="1" spc="150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Calibri" pitchFamily="34" charset="0"/>
              </a:rPr>
              <a:t>MEDICINSKI PRIPOMOČKI </a:t>
            </a:r>
            <a:r>
              <a:rPr lang="sl-SI" sz="2400" b="1" spc="150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Calibri" pitchFamily="34" charset="0"/>
              </a:rPr>
              <a:t>(6)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912" cy="4680520"/>
          </a:xfrm>
        </p:spPr>
        <p:txBody>
          <a:bodyPr/>
          <a:lstStyle/>
          <a:p>
            <a:pPr marL="0" lvl="1" indent="0">
              <a:lnSpc>
                <a:spcPct val="150000"/>
              </a:lnSpc>
              <a:buNone/>
              <a:tabLst>
                <a:tab pos="355600" algn="l"/>
                <a:tab pos="3048000" algn="l"/>
              </a:tabLst>
              <a:defRPr/>
            </a:pPr>
            <a:r>
              <a:rPr lang="sl-SI" sz="14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14. 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VZDRŽEVANJA </a:t>
            </a: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+ POPRAVILA MP (217. člen) 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- 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BREZ NAROČILNICE  - predhodna potrditev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			       ZZZS</a:t>
            </a:r>
          </a:p>
          <a:p>
            <a:pPr marL="0" lvl="1" indent="0">
              <a:lnSpc>
                <a:spcPct val="150000"/>
              </a:lnSpc>
              <a:buNone/>
              <a:tabLst>
                <a:tab pos="355600" algn="l"/>
                <a:tab pos="3048000" algn="l"/>
              </a:tabLst>
              <a:defRPr/>
            </a:pPr>
            <a:endParaRPr lang="sl-SI" sz="1600" dirty="0" smtClean="0">
              <a:solidFill>
                <a:srgbClr val="0070C0"/>
              </a:solidFill>
              <a:latin typeface="Arial Narrow" panose="020B0606020202030204" pitchFamily="34" charset="0"/>
              <a:cs typeface="Calibri"/>
            </a:endParaRPr>
          </a:p>
          <a:p>
            <a:pPr marL="0" lvl="1" indent="0">
              <a:lnSpc>
                <a:spcPct val="150000"/>
              </a:lnSpc>
              <a:buNone/>
              <a:tabLst>
                <a:tab pos="355600" algn="l"/>
                <a:tab pos="3048000" algn="l"/>
              </a:tabLst>
              <a:defRPr/>
            </a:pPr>
            <a:endParaRPr lang="sl-SI" sz="1600" dirty="0">
              <a:solidFill>
                <a:srgbClr val="0070C0"/>
              </a:solidFill>
              <a:latin typeface="Arial Narrow" panose="020B0606020202030204" pitchFamily="34" charset="0"/>
              <a:cs typeface="Calibri"/>
            </a:endParaRPr>
          </a:p>
          <a:p>
            <a:pPr marL="342900" lvl="1" indent="-342900">
              <a:buAutoNum type="arabicPeriod" startAt="15"/>
              <a:tabLst>
                <a:tab pos="355600" algn="l"/>
                <a:tab pos="3048000" algn="l"/>
              </a:tabLst>
              <a:defRPr/>
            </a:pP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PRILAGODITVE </a:t>
            </a: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MP (120. člen)		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-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 50 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% vrednosti oz. 70 % proteze brez podaljšanja GR za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			   12 m, </a:t>
            </a:r>
          </a:p>
          <a:p>
            <a:pPr marL="3143250" lvl="8" indent="0">
              <a:buNone/>
              <a:tabLst>
                <a:tab pos="355600" algn="l"/>
                <a:tab pos="3048000" algn="l"/>
              </a:tabLst>
              <a:defRPr/>
            </a:pP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	 -  vrednost 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prejetega MP + seštevanje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stroškov</a:t>
            </a:r>
          </a:p>
          <a:p>
            <a:pPr marL="3143250" lvl="8" indent="0">
              <a:buNone/>
              <a:tabLst>
                <a:tab pos="355600" algn="l"/>
                <a:tab pos="3048000" algn="l"/>
              </a:tabLst>
              <a:defRPr/>
            </a:pPr>
            <a:endParaRPr lang="sl-SI" sz="1600" dirty="0">
              <a:solidFill>
                <a:srgbClr val="0070C0"/>
              </a:solidFill>
              <a:latin typeface="Arial Narrow" panose="020B0606020202030204" pitchFamily="34" charset="0"/>
              <a:cs typeface="Calibri"/>
            </a:endParaRPr>
          </a:p>
          <a:p>
            <a:pPr marL="0" lvl="1" indent="0">
              <a:lnSpc>
                <a:spcPct val="150000"/>
              </a:lnSpc>
              <a:buNone/>
              <a:tabLst>
                <a:tab pos="355600" algn="l"/>
                <a:tab pos="3048000" algn="l"/>
              </a:tabLst>
              <a:defRPr/>
            </a:pP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16.	NOV MP pred TD (120. člen)		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- dodaten pogoj le za MP iz 66/1 člena – ni možno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popraviti 			   niti prilagoditi</a:t>
            </a:r>
            <a:endParaRPr lang="sl-SI" sz="1600" dirty="0">
              <a:solidFill>
                <a:srgbClr val="0070C0"/>
              </a:solidFill>
              <a:latin typeface="Arial Narrow" panose="020B0606020202030204" pitchFamily="34" charset="0"/>
              <a:cs typeface="Calibri"/>
            </a:endParaRPr>
          </a:p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87596-9C65-40D0-A14B-DA6EF047A6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803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609600"/>
            <a:ext cx="7630616" cy="443136"/>
          </a:xfrm>
        </p:spPr>
        <p:txBody>
          <a:bodyPr/>
          <a:lstStyle/>
          <a:p>
            <a:r>
              <a:rPr lang="sl-SI" sz="2400" b="1" spc="150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Calibri" pitchFamily="34" charset="0"/>
              </a:rPr>
              <a:t>MEDICINSKI PRIPOMOČKI </a:t>
            </a:r>
            <a:r>
              <a:rPr lang="sl-SI" sz="2400" b="1" spc="150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Calibri" pitchFamily="34" charset="0"/>
              </a:rPr>
              <a:t>(7)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912" cy="4680520"/>
          </a:xfrm>
        </p:spPr>
        <p:txBody>
          <a:bodyPr/>
          <a:lstStyle/>
          <a:p>
            <a:pPr marL="0" lvl="1" indent="0">
              <a:lnSpc>
                <a:spcPct val="150000"/>
              </a:lnSpc>
              <a:buNone/>
              <a:tabLst>
                <a:tab pos="355600" algn="l"/>
                <a:tab pos="3048000" algn="l"/>
              </a:tabLst>
              <a:defRPr/>
            </a:pPr>
            <a:r>
              <a:rPr lang="sl-SI" sz="14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17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. NOV </a:t>
            </a: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MP po TD (120. člen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)	            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- 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vzrok na strani ZO ali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MP  +  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ni pogoja možnost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popravila 			   ali prilagoditve</a:t>
            </a:r>
          </a:p>
          <a:p>
            <a:pPr marL="342900" lvl="1" indent="-342900" defTabSz="304800">
              <a:buAutoNum type="arabicPeriod" startAt="17"/>
              <a:tabLst>
                <a:tab pos="355600" algn="l"/>
              </a:tabLst>
              <a:defRPr/>
            </a:pPr>
            <a:endParaRPr lang="sl-SI" sz="1600" dirty="0" smtClean="0">
              <a:solidFill>
                <a:srgbClr val="0070C0"/>
              </a:solidFill>
              <a:latin typeface="Arial Narrow" panose="020B0606020202030204" pitchFamily="34" charset="0"/>
              <a:cs typeface="Calibri"/>
            </a:endParaRPr>
          </a:p>
          <a:p>
            <a:pPr marL="342900" lvl="1" indent="-342900" defTabSz="304800">
              <a:buAutoNum type="arabicPeriod" startAt="17"/>
              <a:tabLst>
                <a:tab pos="355600" algn="l"/>
              </a:tabLst>
              <a:defRPr/>
            </a:pPr>
            <a:endParaRPr lang="sl-SI" sz="1600" dirty="0">
              <a:solidFill>
                <a:srgbClr val="0070C0"/>
              </a:solidFill>
              <a:latin typeface="Arial Narrow" panose="020B0606020202030204" pitchFamily="34" charset="0"/>
              <a:cs typeface="Calibri"/>
            </a:endParaRPr>
          </a:p>
          <a:p>
            <a:pPr marL="342900" lvl="1" indent="-342900">
              <a:lnSpc>
                <a:spcPct val="150000"/>
              </a:lnSpc>
              <a:buAutoNum type="arabicPeriod" startAt="18"/>
              <a:tabLst>
                <a:tab pos="355600" algn="l"/>
              </a:tabLst>
              <a:defRPr/>
            </a:pP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DO-PLAČILA </a:t>
            </a: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(252. člen)		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- 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V 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CELOTI – brez KZZ,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brez NAR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., artikel izven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						    Seznama</a:t>
            </a: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,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popravila/ne</a:t>
            </a: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/>
              </a:rPr>
              <a:t>upošteva navodila</a:t>
            </a:r>
          </a:p>
          <a:p>
            <a:pPr marL="0" lvl="1" indent="0">
              <a:lnSpc>
                <a:spcPct val="150000"/>
              </a:lnSpc>
              <a:buNone/>
              <a:tabLst>
                <a:tab pos="355600" algn="l"/>
              </a:tabLst>
              <a:defRPr/>
            </a:pPr>
            <a:endParaRPr lang="sl-SI" sz="1600" dirty="0">
              <a:solidFill>
                <a:srgbClr val="0070C0"/>
              </a:solidFill>
              <a:latin typeface="Arial Narrow" panose="020B0606020202030204" pitchFamily="34" charset="0"/>
              <a:cs typeface="Calibri"/>
            </a:endParaRPr>
          </a:p>
          <a:p>
            <a:pPr marL="0" lvl="1" indent="0">
              <a:lnSpc>
                <a:spcPct val="150000"/>
              </a:lnSpc>
              <a:buNone/>
              <a:tabLst>
                <a:tab pos="355600" algn="l"/>
              </a:tabLst>
              <a:defRPr/>
            </a:pPr>
            <a:endParaRPr lang="sl-SI" sz="1600" dirty="0" smtClean="0">
              <a:solidFill>
                <a:srgbClr val="0070C0"/>
              </a:solidFill>
              <a:latin typeface="Arial Narrow" panose="020B0606020202030204" pitchFamily="34" charset="0"/>
              <a:cs typeface="Calibri"/>
            </a:endParaRPr>
          </a:p>
          <a:p>
            <a:pPr marL="0" lvl="1" indent="0">
              <a:lnSpc>
                <a:spcPct val="150000"/>
              </a:lnSpc>
              <a:buNone/>
              <a:tabLst>
                <a:tab pos="355600" algn="l"/>
              </a:tabLst>
              <a:defRPr/>
            </a:pPr>
            <a:r>
              <a:rPr lang="sl-SI" sz="16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19</a:t>
            </a:r>
            <a:r>
              <a:rPr lang="sl-SI" sz="1600" b="1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.	PREHODNE DOLOČBE		</a:t>
            </a:r>
            <a:r>
              <a:rPr lang="sl-SI" sz="1600" dirty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- APN, MP odobreni kot izjema, MP pri katerih se spremeni </a:t>
            </a:r>
            <a:r>
              <a:rPr lang="sl-SI" sz="1600" dirty="0" smtClean="0">
                <a:solidFill>
                  <a:srgbClr val="0070C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					  TD</a:t>
            </a:r>
            <a:endParaRPr lang="sl-SI" sz="1600" dirty="0">
              <a:solidFill>
                <a:srgbClr val="0070C0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endParaRPr lang="sl-SI" sz="1600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87596-9C65-40D0-A14B-DA6EF047A6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61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16633"/>
            <a:ext cx="7772400" cy="504056"/>
          </a:xfrm>
        </p:spPr>
        <p:txBody>
          <a:bodyPr/>
          <a:lstStyle/>
          <a:p>
            <a:pPr>
              <a:defRPr/>
            </a:pPr>
            <a:r>
              <a:rPr lang="sl-SI" sz="2400" b="1" dirty="0" smtClean="0">
                <a:solidFill>
                  <a:srgbClr val="7030A0"/>
                </a:solidFill>
                <a:latin typeface="Arial Narrow" pitchFamily="34" charset="0"/>
                <a:cs typeface="Calibri" pitchFamily="34" charset="0"/>
              </a:rPr>
              <a:t>FINANČNE POSLEDICE NOVELE PRAVIL OZZ (1)</a:t>
            </a:r>
            <a:endParaRPr lang="sl-SI" sz="2400" b="1" dirty="0">
              <a:solidFill>
                <a:srgbClr val="7030A0"/>
              </a:solidFill>
              <a:latin typeface="Arial Narrow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8914" name="Ograda vsebine 2"/>
          <p:cNvSpPr>
            <a:spLocks noGrp="1"/>
          </p:cNvSpPr>
          <p:nvPr>
            <p:ph idx="1"/>
          </p:nvPr>
        </p:nvSpPr>
        <p:spPr>
          <a:xfrm>
            <a:off x="467544" y="692696"/>
            <a:ext cx="8281169" cy="5112568"/>
          </a:xfrm>
        </p:spPr>
        <p:txBody>
          <a:bodyPr/>
          <a:lstStyle/>
          <a:p>
            <a:pPr marL="0" indent="355600">
              <a:buNone/>
              <a:tabLst>
                <a:tab pos="5022850" algn="l"/>
                <a:tab pos="6181725" algn="l"/>
              </a:tabLst>
            </a:pPr>
            <a:endParaRPr lang="sl-SI" sz="1400" b="1" dirty="0" smtClean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 marL="0" indent="355600">
              <a:buNone/>
              <a:tabLst>
                <a:tab pos="5022850" algn="l"/>
                <a:tab pos="6181725" algn="l"/>
              </a:tabLst>
            </a:pPr>
            <a:r>
              <a:rPr lang="sl-SI" sz="1400" b="1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VIŠJI ODHODKI – OCENLJIVI  	 LETNO            2018 	</a:t>
            </a:r>
            <a:r>
              <a:rPr lang="sl-SI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MP 2019</a:t>
            </a:r>
          </a:p>
          <a:p>
            <a:pPr marL="0" indent="0">
              <a:buNone/>
              <a:tabLst>
                <a:tab pos="5022850" algn="l"/>
              </a:tabLst>
            </a:pPr>
            <a:r>
              <a:rPr lang="sl-SI" sz="1400" b="1" dirty="0" smtClean="0">
                <a:latin typeface="Arial Narrow" panose="020B0606020202030204" pitchFamily="34" charset="0"/>
              </a:rPr>
              <a:t>VSE </a:t>
            </a:r>
            <a:r>
              <a:rPr lang="sl-SI" sz="1400" b="1" dirty="0" err="1" smtClean="0">
                <a:latin typeface="Arial Narrow" panose="020B0606020202030204" pitchFamily="34" charset="0"/>
              </a:rPr>
              <a:t>SPREMEMBE</a:t>
            </a:r>
            <a:r>
              <a:rPr lang="sl-SI" sz="1400" b="1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	3.269.811</a:t>
            </a:r>
            <a:r>
              <a:rPr lang="sl-SI" sz="1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       872.950</a:t>
            </a:r>
            <a:r>
              <a:rPr lang="sl-SI" sz="1400" b="1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         </a:t>
            </a:r>
          </a:p>
          <a:p>
            <a:pPr marL="0" indent="0">
              <a:buNone/>
              <a:tabLst>
                <a:tab pos="5118100" algn="l"/>
                <a:tab pos="5922963" algn="l"/>
              </a:tabLst>
            </a:pPr>
            <a:endParaRPr lang="sl-SI" sz="14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  <a:tabLst>
                <a:tab pos="5118100" algn="l"/>
                <a:tab pos="5922963" algn="l"/>
              </a:tabLst>
            </a:pPr>
            <a:endParaRPr lang="sl-SI" sz="1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  <a:tabLst>
                <a:tab pos="5118100" algn="l"/>
                <a:tab pos="5922963" algn="l"/>
              </a:tabLst>
            </a:pPr>
            <a:r>
              <a:rPr lang="sl-SI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MEDICINSKI PRIPOMOČKI – skupaj </a:t>
            </a:r>
            <a:r>
              <a:rPr lang="sl-SI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	875.881	   447.042 	</a:t>
            </a:r>
            <a:r>
              <a:rPr lang="sl-SI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1.783.555</a:t>
            </a:r>
          </a:p>
          <a:p>
            <a:pPr marL="273050" lvl="0" indent="-273050">
              <a:buFont typeface="+mj-lt"/>
              <a:buAutoNum type="alphaUcPeriod"/>
              <a:tabLst>
                <a:tab pos="5118100" algn="l"/>
              </a:tabLst>
            </a:pPr>
            <a:r>
              <a:rPr lang="sl-SI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nov MP – vakuumska opornica 	193.690            48.423         	   145.268 </a:t>
            </a:r>
          </a:p>
          <a:p>
            <a:pPr marL="273050" indent="-273050">
              <a:buFont typeface="+mj-lt"/>
              <a:buAutoNum type="alphaUcPeriod"/>
              <a:tabLst>
                <a:tab pos="5199063" algn="l"/>
              </a:tabLst>
            </a:pPr>
            <a:r>
              <a:rPr lang="sl-SI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nov MP – izravnalni podplat 	18.837              4.709           	     14.128</a:t>
            </a:r>
          </a:p>
          <a:p>
            <a:pPr marL="273050" indent="-273050">
              <a:buFont typeface="+mj-lt"/>
              <a:buAutoNum type="alphaUcPeriod"/>
              <a:tabLst>
                <a:tab pos="5199063" algn="l"/>
              </a:tabLst>
            </a:pPr>
            <a:r>
              <a:rPr lang="sl-SI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nov MP – testni trak za optično določanje glukoze in ketonov v urinu 	63.509            15.877           	     47.632</a:t>
            </a:r>
          </a:p>
          <a:p>
            <a:pPr marL="273050" indent="-273050">
              <a:buFont typeface="+mj-lt"/>
              <a:buAutoNum type="alphaUcPeriod"/>
              <a:tabLst>
                <a:tab pos="5199063" algn="l"/>
              </a:tabLst>
            </a:pPr>
            <a:r>
              <a:rPr lang="sl-SI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novo – naročilnica za novo količino (116. člen, 4. odst.)	32.000              8.000           	     24.000 </a:t>
            </a:r>
          </a:p>
          <a:p>
            <a:pPr marL="273050" indent="-273050">
              <a:buFont typeface="+mj-lt"/>
              <a:buAutoNum type="alphaUcPeriod"/>
              <a:tabLst>
                <a:tab pos="5118100" algn="l"/>
                <a:tab pos="5649913" algn="l"/>
              </a:tabLst>
            </a:pPr>
            <a:r>
              <a:rPr lang="sl-SI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TD skupaj 	567.845          370.033      	 1.552.527</a:t>
            </a:r>
          </a:p>
          <a:p>
            <a:pPr marL="531813" indent="-258763">
              <a:buFont typeface="+mj-lt"/>
              <a:buAutoNum type="alphaLcPeriod"/>
              <a:tabLst>
                <a:tab pos="5199063" algn="l"/>
                <a:tab pos="6551613" algn="l"/>
              </a:tabLst>
            </a:pPr>
            <a:r>
              <a:rPr lang="sl-SI" sz="1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inzulinska črpalka (1.769.715 – zamenjava vseh na enkrat)	415.000              331.822      	   1.437.893</a:t>
            </a:r>
          </a:p>
          <a:p>
            <a:pPr marL="531813" lvl="0" indent="-258763">
              <a:buFont typeface="+mj-lt"/>
              <a:buAutoNum type="alphaLcPeriod"/>
              <a:tabLst>
                <a:tab pos="5199063" algn="l"/>
                <a:tab pos="7437438" algn="l"/>
              </a:tabLst>
            </a:pPr>
            <a:r>
              <a:rPr lang="sl-SI" sz="1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elastične kompresijske nogavice in rokavice 	  71.776                17.944           	     53.832</a:t>
            </a:r>
          </a:p>
          <a:p>
            <a:pPr marL="531813" lvl="0" indent="-258763">
              <a:buFont typeface="+mj-lt"/>
              <a:buAutoNum type="alphaLcPeriod"/>
              <a:tabLst>
                <a:tab pos="5199063" algn="l"/>
              </a:tabLst>
            </a:pPr>
            <a:r>
              <a:rPr lang="sl-SI" sz="1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endotrahealna kanila silikonska 	  26.297                  6.574                             19.723</a:t>
            </a:r>
          </a:p>
          <a:p>
            <a:pPr marL="531813" lvl="0" indent="-258763">
              <a:buFont typeface="+mj-lt"/>
              <a:buAutoNum type="alphaLcPeriod"/>
              <a:tabLst>
                <a:tab pos="5199063" algn="l"/>
              </a:tabLst>
            </a:pPr>
            <a:r>
              <a:rPr lang="sl-SI" sz="1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trak za fiksacijo kanile pri traheostomi 	  20.225                  5.056                             15.169</a:t>
            </a:r>
          </a:p>
          <a:p>
            <a:pPr marL="531813" lvl="0" indent="-258763">
              <a:buFont typeface="+mj-lt"/>
              <a:buAutoNum type="alphaLcPeriod"/>
              <a:tabLst>
                <a:tab pos="5199063" algn="l"/>
              </a:tabLst>
            </a:pPr>
            <a:r>
              <a:rPr lang="sl-SI" sz="1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MP za vzdrževanje pozitivnega tlaka med izdihom (PEEP valvula) 	  18.154                  4.539                             13.615</a:t>
            </a:r>
          </a:p>
          <a:p>
            <a:pPr marL="531813" lvl="0" indent="-258763">
              <a:buFont typeface="+mj-lt"/>
              <a:buAutoNum type="alphaLcPeriod"/>
              <a:tabLst>
                <a:tab pos="5199063" algn="l"/>
              </a:tabLst>
            </a:pPr>
            <a:r>
              <a:rPr lang="sl-SI" sz="1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irigacijski sistem s konusom in rokavnikom 	    9.728                  2.432                               7.296</a:t>
            </a:r>
          </a:p>
          <a:p>
            <a:pPr marL="531813" indent="-258763">
              <a:buFont typeface="+mj-lt"/>
              <a:buAutoNum type="alphaLcPeriod"/>
              <a:tabLst>
                <a:tab pos="5295900" algn="l"/>
              </a:tabLst>
            </a:pPr>
            <a:r>
              <a:rPr lang="sl-SI" sz="1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MP za izkašljevanje z oscilirajočo PEEP valvulo 	 6.665                  1.666                               4.999</a:t>
            </a:r>
            <a:endParaRPr lang="sl-SI" sz="1200" b="1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sp>
        <p:nvSpPr>
          <p:cNvPr id="3891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8243888" y="6248400"/>
            <a:ext cx="504825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7104B6E-470D-44B2-A879-89DB5DF23E7D}" type="slidenum">
              <a:rPr lang="en-US" sz="800" smtClean="0">
                <a:solidFill>
                  <a:srgbClr val="000000"/>
                </a:solidFill>
                <a:latin typeface="Arial Narrow" panose="020B0606020202030204" pitchFamily="34" charset="0"/>
                <a:ea typeface="ＭＳ Ｐゴシック"/>
                <a:cs typeface="ＭＳ Ｐゴシック"/>
              </a:rPr>
              <a:pPr/>
              <a:t>9</a:t>
            </a:fld>
            <a:endParaRPr lang="en-US" sz="800" dirty="0" smtClean="0">
              <a:solidFill>
                <a:srgbClr val="000000"/>
              </a:solidFill>
              <a:latin typeface="Arial Narrow" panose="020B0606020202030204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3518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225</Words>
  <Application>Microsoft Office PowerPoint</Application>
  <PresentationFormat>Diaprojekcija na zaslonu (4:3)</PresentationFormat>
  <Paragraphs>144</Paragraphs>
  <Slides>11</Slides>
  <Notes>6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Arial Narrow</vt:lpstr>
      <vt:lpstr>Calibri</vt:lpstr>
      <vt:lpstr>Verdana</vt:lpstr>
      <vt:lpstr>Blank Presentation</vt:lpstr>
      <vt:lpstr>PowerPointova predstavitev</vt:lpstr>
      <vt:lpstr>MEDICINSKI PRIPOMOČKI (1)</vt:lpstr>
      <vt:lpstr>MEDICINSKI PRIPOMOČKI (2)</vt:lpstr>
      <vt:lpstr>MEDICINSKI PRIPOMOČKI (3)</vt:lpstr>
      <vt:lpstr>MEDICINSKI PRIPOMOČKI (4)</vt:lpstr>
      <vt:lpstr>MEDICINSKI PRIPOMOČKI (5)</vt:lpstr>
      <vt:lpstr>MEDICINSKI PRIPOMOČKI (6)</vt:lpstr>
      <vt:lpstr>MEDICINSKI PRIPOMOČKI (7)</vt:lpstr>
      <vt:lpstr>FINANČNE POSLEDICE NOVELE PRAVIL OZZ (1)</vt:lpstr>
      <vt:lpstr>FINANČNE POSLEDICE NOVELE PRAVIL OZZ (2)</vt:lpstr>
      <vt:lpstr>SKLEP O ZS IN DRUGIH POGOJIH ZA UPRAVIČENOST DO POSAMEZNEGA MP</vt:lpstr>
    </vt:vector>
  </TitlesOfParts>
  <Company>ZZZS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Snežana Marković</dc:creator>
  <cp:lastModifiedBy>Polona Mežan</cp:lastModifiedBy>
  <cp:revision>92</cp:revision>
  <cp:lastPrinted>2018-11-07T11:05:08Z</cp:lastPrinted>
  <dcterms:created xsi:type="dcterms:W3CDTF">2018-01-15T11:35:41Z</dcterms:created>
  <dcterms:modified xsi:type="dcterms:W3CDTF">2018-11-07T11:06:30Z</dcterms:modified>
</cp:coreProperties>
</file>